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31.jpe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2" Target="../media/image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2" Target="../media/image7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1081" y="1000665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21330">
            <a:off x="4422624" y="1605794"/>
            <a:ext cx="14167639" cy="7325082"/>
          </a:xfrm>
          <a:custGeom>
            <a:avLst/>
            <a:gdLst/>
            <a:ahLst/>
            <a:cxnLst/>
            <a:rect r="r" b="b" t="t" l="l"/>
            <a:pathLst>
              <a:path h="7325082" w="14167639">
                <a:moveTo>
                  <a:pt x="0" y="0"/>
                </a:moveTo>
                <a:lnTo>
                  <a:pt x="14167639" y="0"/>
                </a:lnTo>
                <a:lnTo>
                  <a:pt x="14167639" y="7325082"/>
                </a:lnTo>
                <a:lnTo>
                  <a:pt x="0" y="732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5" t="0" r="-1445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736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33445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BUSINESS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WWW.ROHITCONSULTING.COM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48054" y="984829"/>
            <a:ext cx="9832553" cy="8273471"/>
            <a:chOff x="0" y="0"/>
            <a:chExt cx="2589643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9643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89643">
                  <a:moveTo>
                    <a:pt x="20472" y="0"/>
                  </a:moveTo>
                  <a:lnTo>
                    <a:pt x="2569172" y="0"/>
                  </a:lnTo>
                  <a:cubicBezTo>
                    <a:pt x="2574601" y="0"/>
                    <a:pt x="2579808" y="2157"/>
                    <a:pt x="2583648" y="5996"/>
                  </a:cubicBezTo>
                  <a:cubicBezTo>
                    <a:pt x="2587487" y="9835"/>
                    <a:pt x="2589643" y="15042"/>
                    <a:pt x="2589643" y="20472"/>
                  </a:cubicBezTo>
                  <a:lnTo>
                    <a:pt x="2589643" y="2158549"/>
                  </a:lnTo>
                  <a:cubicBezTo>
                    <a:pt x="2589643" y="2163979"/>
                    <a:pt x="2587487" y="2169186"/>
                    <a:pt x="2583648" y="2173025"/>
                  </a:cubicBezTo>
                  <a:cubicBezTo>
                    <a:pt x="2579808" y="2176864"/>
                    <a:pt x="2574601" y="2179021"/>
                    <a:pt x="2569172" y="2179021"/>
                  </a:cubicBezTo>
                  <a:lnTo>
                    <a:pt x="20472" y="2179021"/>
                  </a:lnTo>
                  <a:cubicBezTo>
                    <a:pt x="15042" y="2179021"/>
                    <a:pt x="9835" y="2176864"/>
                    <a:pt x="5996" y="2173025"/>
                  </a:cubicBezTo>
                  <a:cubicBezTo>
                    <a:pt x="2157" y="2169186"/>
                    <a:pt x="0" y="2163979"/>
                    <a:pt x="0" y="2158549"/>
                  </a:cubicBezTo>
                  <a:lnTo>
                    <a:pt x="0" y="20472"/>
                  </a:lnTo>
                  <a:cubicBezTo>
                    <a:pt x="0" y="15042"/>
                    <a:pt x="2157" y="9835"/>
                    <a:pt x="5996" y="5996"/>
                  </a:cubicBezTo>
                  <a:cubicBezTo>
                    <a:pt x="9835" y="2157"/>
                    <a:pt x="15042" y="0"/>
                    <a:pt x="20472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89643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61856" y="2102453"/>
            <a:ext cx="653914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CONCLUSIONS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99913" y="3970748"/>
            <a:ext cx="9263029" cy="365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2064">
                <a:solidFill>
                  <a:srgbClr val="010101"/>
                </a:solidFill>
                <a:latin typeface="Open Sauce"/>
              </a:rPr>
              <a:t>In summary, our analysis uncovered significant opportunities to improve marketing effectiveness through data-driven personalization, optimization and better customer insights. We're excited about the potential for an expanded engagement to deliver even more value.</a:t>
            </a:r>
          </a:p>
          <a:p>
            <a:pPr algn="ctr">
              <a:lnSpc>
                <a:spcPts val="2684"/>
              </a:lnSpc>
            </a:pPr>
          </a:p>
          <a:p>
            <a:pPr algn="ctr">
              <a:lnSpc>
                <a:spcPts val="2684"/>
              </a:lnSpc>
            </a:pPr>
          </a:p>
          <a:p>
            <a:pPr algn="ctr">
              <a:lnSpc>
                <a:spcPts val="2684"/>
              </a:lnSpc>
            </a:pPr>
            <a:r>
              <a:rPr lang="en-US" sz="2064">
                <a:solidFill>
                  <a:srgbClr val="010101"/>
                </a:solidFill>
                <a:latin typeface="Open Sauce"/>
              </a:rPr>
              <a:t>Please let me know if you would like me to expand or modify any portion of this outline. I can provide even more details for each slide as needed to convey the value and specifics of our proposal.</a:t>
            </a:r>
          </a:p>
          <a:p>
            <a:pPr algn="ctr">
              <a:lnSpc>
                <a:spcPts val="2684"/>
              </a:lnSpc>
            </a:pPr>
          </a:p>
          <a:p>
            <a:pPr algn="ctr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2879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1328" y="599638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Background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912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7574" y="599638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6311" y="495714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84760" y="599638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Proposed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5402" y="802876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Platform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1648" y="807259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Benefits and Deliverables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7894" y="802876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Estimated Budget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51726" y="807259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2885684"/>
            <a:ext cx="3086100" cy="5930282"/>
            <a:chOff x="0" y="0"/>
            <a:chExt cx="812800" cy="15618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561885"/>
            </a:xfrm>
            <a:custGeom>
              <a:avLst/>
              <a:gdLst/>
              <a:ahLst/>
              <a:cxnLst/>
              <a:rect r="r" b="b" t="t" l="l"/>
              <a:pathLst>
                <a:path h="1561885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511712"/>
                  </a:lnTo>
                  <a:cubicBezTo>
                    <a:pt x="812800" y="1525019"/>
                    <a:pt x="807514" y="1537780"/>
                    <a:pt x="798105" y="1547190"/>
                  </a:cubicBezTo>
                  <a:cubicBezTo>
                    <a:pt x="788695" y="1556599"/>
                    <a:pt x="775934" y="1561885"/>
                    <a:pt x="762627" y="1561885"/>
                  </a:cubicBezTo>
                  <a:lnTo>
                    <a:pt x="50173" y="1561885"/>
                  </a:lnTo>
                  <a:cubicBezTo>
                    <a:pt x="36866" y="1561885"/>
                    <a:pt x="24105" y="1556599"/>
                    <a:pt x="14695" y="1547190"/>
                  </a:cubicBezTo>
                  <a:cubicBezTo>
                    <a:pt x="5286" y="1537780"/>
                    <a:pt x="0" y="1525019"/>
                    <a:pt x="0" y="151171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58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00738" y="2885684"/>
            <a:ext cx="3086100" cy="5930282"/>
            <a:chOff x="0" y="0"/>
            <a:chExt cx="812800" cy="15618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561885"/>
            </a:xfrm>
            <a:custGeom>
              <a:avLst/>
              <a:gdLst/>
              <a:ahLst/>
              <a:cxnLst/>
              <a:rect r="r" b="b" t="t" l="l"/>
              <a:pathLst>
                <a:path h="1561885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511712"/>
                  </a:lnTo>
                  <a:cubicBezTo>
                    <a:pt x="812800" y="1525019"/>
                    <a:pt x="807514" y="1537780"/>
                    <a:pt x="798105" y="1547190"/>
                  </a:cubicBezTo>
                  <a:cubicBezTo>
                    <a:pt x="788695" y="1556599"/>
                    <a:pt x="775934" y="1561885"/>
                    <a:pt x="762627" y="1561885"/>
                  </a:cubicBezTo>
                  <a:lnTo>
                    <a:pt x="50173" y="1561885"/>
                  </a:lnTo>
                  <a:cubicBezTo>
                    <a:pt x="36866" y="1561885"/>
                    <a:pt x="24105" y="1556599"/>
                    <a:pt x="14695" y="1547190"/>
                  </a:cubicBezTo>
                  <a:cubicBezTo>
                    <a:pt x="5286" y="1537780"/>
                    <a:pt x="0" y="1525019"/>
                    <a:pt x="0" y="151171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58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01162" y="2885684"/>
            <a:ext cx="3086100" cy="5930282"/>
            <a:chOff x="0" y="0"/>
            <a:chExt cx="812800" cy="15618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561885"/>
            </a:xfrm>
            <a:custGeom>
              <a:avLst/>
              <a:gdLst/>
              <a:ahLst/>
              <a:cxnLst/>
              <a:rect r="r" b="b" t="t" l="l"/>
              <a:pathLst>
                <a:path h="1561885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511712"/>
                  </a:lnTo>
                  <a:cubicBezTo>
                    <a:pt x="812800" y="1525019"/>
                    <a:pt x="807514" y="1537780"/>
                    <a:pt x="798105" y="1547190"/>
                  </a:cubicBezTo>
                  <a:cubicBezTo>
                    <a:pt x="788695" y="1556599"/>
                    <a:pt x="775934" y="1561885"/>
                    <a:pt x="762627" y="1561885"/>
                  </a:cubicBezTo>
                  <a:lnTo>
                    <a:pt x="50173" y="1561885"/>
                  </a:lnTo>
                  <a:cubicBezTo>
                    <a:pt x="36866" y="1561885"/>
                    <a:pt x="24105" y="1556599"/>
                    <a:pt x="14695" y="1547190"/>
                  </a:cubicBezTo>
                  <a:cubicBezTo>
                    <a:pt x="5286" y="1537780"/>
                    <a:pt x="0" y="1525019"/>
                    <a:pt x="0" y="151171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58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05986" y="2885684"/>
            <a:ext cx="3086100" cy="5930282"/>
            <a:chOff x="0" y="0"/>
            <a:chExt cx="812800" cy="15618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561885"/>
            </a:xfrm>
            <a:custGeom>
              <a:avLst/>
              <a:gdLst/>
              <a:ahLst/>
              <a:cxnLst/>
              <a:rect r="r" b="b" t="t" l="l"/>
              <a:pathLst>
                <a:path h="1561885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511712"/>
                  </a:lnTo>
                  <a:cubicBezTo>
                    <a:pt x="812800" y="1525019"/>
                    <a:pt x="807514" y="1537780"/>
                    <a:pt x="798105" y="1547190"/>
                  </a:cubicBezTo>
                  <a:cubicBezTo>
                    <a:pt x="788695" y="1556599"/>
                    <a:pt x="775934" y="1561885"/>
                    <a:pt x="762627" y="1561885"/>
                  </a:cubicBezTo>
                  <a:lnTo>
                    <a:pt x="50173" y="1561885"/>
                  </a:lnTo>
                  <a:cubicBezTo>
                    <a:pt x="36866" y="1561885"/>
                    <a:pt x="24105" y="1556599"/>
                    <a:pt x="14695" y="1547190"/>
                  </a:cubicBezTo>
                  <a:cubicBezTo>
                    <a:pt x="5286" y="1537780"/>
                    <a:pt x="0" y="1525019"/>
                    <a:pt x="0" y="151171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8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BACKGROUND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4100" y="4891405"/>
            <a:ext cx="2769728" cy="268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1831" spc="179">
                <a:solidFill>
                  <a:srgbClr val="231F20"/>
                </a:solidFill>
                <a:latin typeface="Montserrat Light Bold"/>
              </a:rPr>
              <a:t>DATA</a:t>
            </a:r>
          </a:p>
          <a:p>
            <a:pPr algn="ctr">
              <a:lnSpc>
                <a:spcPts val="2120"/>
              </a:lnSpc>
            </a:pPr>
          </a:p>
          <a:p>
            <a:pPr algn="ctr" marL="0" indent="0" lvl="0">
              <a:lnSpc>
                <a:spcPts val="2120"/>
              </a:lnSpc>
              <a:spcBef>
                <a:spcPct val="0"/>
              </a:spcBef>
            </a:pPr>
            <a:r>
              <a:rPr lang="en-US" sz="1536" spc="150">
                <a:solidFill>
                  <a:srgbClr val="231F20"/>
                </a:solidFill>
                <a:latin typeface="Montserrat Light"/>
              </a:rPr>
              <a:t>We analyzed marketing survey data consisting of respondent variables like Age, Gender, Income, Region, Persona and the brand perceptions for 20 of your products.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82736" y="4900930"/>
            <a:ext cx="2722103" cy="391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 Bold"/>
              </a:rPr>
              <a:t>ANALYSIS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Have significant findings related to:</a:t>
            </a: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 1. Overall Brand Perceptions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2. Products ranking based on states of engagement like Awareness, Advocacy, Satisfaction, Consumption, Consideration.</a:t>
            </a:r>
          </a:p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491662" y="4900930"/>
            <a:ext cx="2722103" cy="372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 Bold"/>
              </a:rPr>
              <a:t>ADVANCED ANALYTICS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Significant opportunity to improve brand engagement and publicity, targeting specific products  in certain regions and demographics 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Data highlights untapped potential</a:t>
            </a:r>
          </a:p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849762" y="4900930"/>
            <a:ext cx="2798549" cy="44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 Bold"/>
              </a:rPr>
              <a:t>RECOMMENDATION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We propose building an  interactive dashboard and reporting engine to empower managers with actionable insights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Create optimization algorithms to allocate marketing budget across products, segments and channels.</a:t>
            </a: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</a:p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049000" y="3690624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50365" y="3605068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3" y="0"/>
                </a:lnTo>
                <a:lnTo>
                  <a:pt x="1397343" y="1049279"/>
                </a:lnTo>
                <a:lnTo>
                  <a:pt x="0" y="1049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48912" y="3605068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8" y="0"/>
                </a:lnTo>
                <a:lnTo>
                  <a:pt x="964078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430996" y="3690624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3767100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9046" y="3738525"/>
            <a:ext cx="6781384" cy="68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Next Text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is the most popular brand with the highest overall brand perception.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FINDINGS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81446" y="5329666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689046" y="4969680"/>
            <a:ext cx="6781384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Phone Dial, BuzzDial, App Map, and Ring Ring are the least aware products, Ring Ring being the lowest.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794480" y="6870126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714053" y="6510141"/>
            <a:ext cx="6781384" cy="138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Satisfaction levels of the users is over 80% for all products, with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100% satisfied users for 9 out of the 20 products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, except for ScreenZ and Ring Ring.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794480" y="8595479"/>
            <a:ext cx="736150" cy="662821"/>
            <a:chOff x="0" y="0"/>
            <a:chExt cx="193883" cy="17457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04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689046" y="8561308"/>
            <a:ext cx="6781384" cy="69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Pocket Dialz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is the most consumed product followed by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Mobile Mayhem and Cellularity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2637402"/>
            <a:chOff x="0" y="0"/>
            <a:chExt cx="840066" cy="694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694624"/>
            </a:xfrm>
            <a:custGeom>
              <a:avLst/>
              <a:gdLst/>
              <a:ahLst/>
              <a:cxnLst/>
              <a:rect r="r" b="b" t="t" l="l"/>
              <a:pathLst>
                <a:path h="694624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633944"/>
                  </a:lnTo>
                  <a:cubicBezTo>
                    <a:pt x="840066" y="667457"/>
                    <a:pt x="812899" y="694624"/>
                    <a:pt x="779386" y="694624"/>
                  </a:cubicBezTo>
                  <a:lnTo>
                    <a:pt x="60680" y="694624"/>
                  </a:lnTo>
                  <a:cubicBezTo>
                    <a:pt x="27168" y="694624"/>
                    <a:pt x="0" y="667457"/>
                    <a:pt x="0" y="633944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71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3874751"/>
            <a:chOff x="0" y="0"/>
            <a:chExt cx="840066" cy="10205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1020510"/>
            </a:xfrm>
            <a:custGeom>
              <a:avLst/>
              <a:gdLst/>
              <a:ahLst/>
              <a:cxnLst/>
              <a:rect r="r" b="b" t="t" l="l"/>
              <a:pathLst>
                <a:path h="1020510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959830"/>
                  </a:lnTo>
                  <a:cubicBezTo>
                    <a:pt x="840066" y="993343"/>
                    <a:pt x="812899" y="1020510"/>
                    <a:pt x="779386" y="1020510"/>
                  </a:cubicBezTo>
                  <a:lnTo>
                    <a:pt x="60680" y="1020510"/>
                  </a:lnTo>
                  <a:cubicBezTo>
                    <a:pt x="27168" y="1020510"/>
                    <a:pt x="0" y="993343"/>
                    <a:pt x="0" y="959830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1039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5649515"/>
            <a:ext cx="3189627" cy="4397435"/>
            <a:chOff x="0" y="0"/>
            <a:chExt cx="840066" cy="1158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1158172"/>
            </a:xfrm>
            <a:custGeom>
              <a:avLst/>
              <a:gdLst/>
              <a:ahLst/>
              <a:cxnLst/>
              <a:rect r="r" b="b" t="t" l="l"/>
              <a:pathLst>
                <a:path h="1158172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097492"/>
                  </a:lnTo>
                  <a:cubicBezTo>
                    <a:pt x="840066" y="1131005"/>
                    <a:pt x="812899" y="1158172"/>
                    <a:pt x="779386" y="1158172"/>
                  </a:cubicBezTo>
                  <a:lnTo>
                    <a:pt x="60680" y="1158172"/>
                  </a:lnTo>
                  <a:cubicBezTo>
                    <a:pt x="27168" y="1158172"/>
                    <a:pt x="0" y="1131005"/>
                    <a:pt x="0" y="1097492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117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04478" y="750498"/>
            <a:ext cx="15479043" cy="3726261"/>
            <a:chOff x="0" y="0"/>
            <a:chExt cx="4076785" cy="9814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76785" cy="981402"/>
            </a:xfrm>
            <a:custGeom>
              <a:avLst/>
              <a:gdLst/>
              <a:ahLst/>
              <a:cxnLst/>
              <a:rect r="r" b="b" t="t" l="l"/>
              <a:pathLst>
                <a:path h="981402" w="4076785">
                  <a:moveTo>
                    <a:pt x="12504" y="0"/>
                  </a:moveTo>
                  <a:lnTo>
                    <a:pt x="4064281" y="0"/>
                  </a:lnTo>
                  <a:cubicBezTo>
                    <a:pt x="4067597" y="0"/>
                    <a:pt x="4070778" y="1317"/>
                    <a:pt x="4073123" y="3662"/>
                  </a:cubicBezTo>
                  <a:cubicBezTo>
                    <a:pt x="4075468" y="6007"/>
                    <a:pt x="4076785" y="9188"/>
                    <a:pt x="4076785" y="12504"/>
                  </a:cubicBezTo>
                  <a:lnTo>
                    <a:pt x="4076785" y="968898"/>
                  </a:lnTo>
                  <a:cubicBezTo>
                    <a:pt x="4076785" y="972214"/>
                    <a:pt x="4075468" y="975395"/>
                    <a:pt x="4073123" y="977740"/>
                  </a:cubicBezTo>
                  <a:cubicBezTo>
                    <a:pt x="4070778" y="980085"/>
                    <a:pt x="4067597" y="981402"/>
                    <a:pt x="4064281" y="981402"/>
                  </a:cubicBezTo>
                  <a:lnTo>
                    <a:pt x="12504" y="981402"/>
                  </a:lnTo>
                  <a:cubicBezTo>
                    <a:pt x="9188" y="981402"/>
                    <a:pt x="6007" y="980085"/>
                    <a:pt x="3662" y="977740"/>
                  </a:cubicBezTo>
                  <a:cubicBezTo>
                    <a:pt x="1317" y="975395"/>
                    <a:pt x="0" y="972214"/>
                    <a:pt x="0" y="968898"/>
                  </a:cubicBezTo>
                  <a:lnTo>
                    <a:pt x="0" y="12504"/>
                  </a:lnTo>
                  <a:cubicBezTo>
                    <a:pt x="0" y="9188"/>
                    <a:pt x="1317" y="6007"/>
                    <a:pt x="3662" y="3662"/>
                  </a:cubicBezTo>
                  <a:cubicBezTo>
                    <a:pt x="6007" y="1317"/>
                    <a:pt x="9188" y="0"/>
                    <a:pt x="12504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076785" cy="1000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070922" y="933450"/>
            <a:ext cx="8146155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PROPOSED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3517" y="1902020"/>
            <a:ext cx="14520966" cy="286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62" spc="202">
                <a:solidFill>
                  <a:srgbClr val="040506"/>
                </a:solidFill>
                <a:latin typeface="Montserrat Light"/>
              </a:rPr>
              <a:t>We propose a 6 month project building an interactive dashboard and reporting engine to empower managers with actionable insights. We also plan on c</a:t>
            </a:r>
            <a:r>
              <a:rPr lang="en-US" sz="2062" spc="202">
                <a:solidFill>
                  <a:srgbClr val="040506"/>
                </a:solidFill>
                <a:latin typeface="Montserrat Light"/>
              </a:rPr>
              <a:t>reating optimization algorithms to allocate marketing budget across products, segments, channels appropriately</a:t>
            </a:r>
          </a:p>
          <a:p>
            <a:pPr algn="ctr">
              <a:lnSpc>
                <a:spcPts val="2845"/>
              </a:lnSpc>
            </a:pPr>
          </a:p>
          <a:p>
            <a:pPr algn="ctr">
              <a:lnSpc>
                <a:spcPts val="2845"/>
              </a:lnSpc>
            </a:pPr>
            <a:r>
              <a:rPr lang="en-US" sz="2062" spc="202">
                <a:solidFill>
                  <a:srgbClr val="040506"/>
                </a:solidFill>
                <a:latin typeface="Montserrat Light"/>
              </a:rPr>
              <a:t>In addition, we’ll include d</a:t>
            </a:r>
            <a:r>
              <a:rPr lang="en-US" sz="2062" spc="202">
                <a:solidFill>
                  <a:srgbClr val="040506"/>
                </a:solidFill>
                <a:latin typeface="Montserrat Light"/>
              </a:rPr>
              <a:t>elivery training to client analysts on using these tools and strategies.</a:t>
            </a:r>
          </a:p>
          <a:p>
            <a:pPr algn="ctr">
              <a:lnSpc>
                <a:spcPts val="2845"/>
              </a:lnSpc>
            </a:pPr>
          </a:p>
          <a:p>
            <a:pPr algn="ctr">
              <a:lnSpc>
                <a:spcPts val="2845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466432" y="8434726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7" y="0"/>
                </a:lnTo>
                <a:lnTo>
                  <a:pt x="1105277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13767" y="7703045"/>
            <a:ext cx="2810608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Project Initiation (January)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2800" y="6467330"/>
            <a:ext cx="2629427" cy="11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Research Development (until June)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9773" y="6306277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Presentation and Sharing (July)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281455" y="7791484"/>
            <a:ext cx="1152117" cy="1466816"/>
          </a:xfrm>
          <a:custGeom>
            <a:avLst/>
            <a:gdLst/>
            <a:ahLst/>
            <a:cxnLst/>
            <a:rect r="r" b="b" t="t" l="l"/>
            <a:pathLst>
              <a:path h="1466816" w="1152117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42209" y="7741145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9476" y="2422619"/>
            <a:ext cx="7124769" cy="1563793"/>
            <a:chOff x="0" y="0"/>
            <a:chExt cx="2431936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1936" cy="533778"/>
            </a:xfrm>
            <a:custGeom>
              <a:avLst/>
              <a:gdLst/>
              <a:ahLst/>
              <a:cxnLst/>
              <a:rect r="r" b="b" t="t" l="l"/>
              <a:pathLst>
                <a:path h="533778" w="2431936">
                  <a:moveTo>
                    <a:pt x="11953" y="0"/>
                  </a:moveTo>
                  <a:lnTo>
                    <a:pt x="2419983" y="0"/>
                  </a:lnTo>
                  <a:cubicBezTo>
                    <a:pt x="2426585" y="0"/>
                    <a:pt x="2431936" y="5351"/>
                    <a:pt x="2431936" y="11953"/>
                  </a:cubicBezTo>
                  <a:lnTo>
                    <a:pt x="2431936" y="521825"/>
                  </a:lnTo>
                  <a:cubicBezTo>
                    <a:pt x="2431936" y="528426"/>
                    <a:pt x="2426585" y="533778"/>
                    <a:pt x="2419983" y="533778"/>
                  </a:cubicBezTo>
                  <a:lnTo>
                    <a:pt x="11953" y="533778"/>
                  </a:lnTo>
                  <a:cubicBezTo>
                    <a:pt x="8783" y="533778"/>
                    <a:pt x="5742" y="532519"/>
                    <a:pt x="3501" y="530277"/>
                  </a:cubicBezTo>
                  <a:cubicBezTo>
                    <a:pt x="1259" y="528035"/>
                    <a:pt x="0" y="524995"/>
                    <a:pt x="0" y="521825"/>
                  </a:cubicBezTo>
                  <a:lnTo>
                    <a:pt x="0" y="11953"/>
                  </a:lnTo>
                  <a:cubicBezTo>
                    <a:pt x="0" y="8783"/>
                    <a:pt x="1259" y="5742"/>
                    <a:pt x="3501" y="3501"/>
                  </a:cubicBezTo>
                  <a:cubicBezTo>
                    <a:pt x="5742" y="1259"/>
                    <a:pt x="8783" y="0"/>
                    <a:pt x="1195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431936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6715" y="2181328"/>
            <a:ext cx="2381235" cy="204637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69410" y="4488477"/>
            <a:ext cx="8031612" cy="2238305"/>
            <a:chOff x="0" y="0"/>
            <a:chExt cx="2741474" cy="7640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1474" cy="764013"/>
            </a:xfrm>
            <a:custGeom>
              <a:avLst/>
              <a:gdLst/>
              <a:ahLst/>
              <a:cxnLst/>
              <a:rect r="r" b="b" t="t" l="l"/>
              <a:pathLst>
                <a:path h="764013" w="2741474">
                  <a:moveTo>
                    <a:pt x="10603" y="0"/>
                  </a:moveTo>
                  <a:lnTo>
                    <a:pt x="2730871" y="0"/>
                  </a:lnTo>
                  <a:cubicBezTo>
                    <a:pt x="2736727" y="0"/>
                    <a:pt x="2741474" y="4747"/>
                    <a:pt x="2741474" y="10603"/>
                  </a:cubicBezTo>
                  <a:lnTo>
                    <a:pt x="2741474" y="753410"/>
                  </a:lnTo>
                  <a:cubicBezTo>
                    <a:pt x="2741474" y="759266"/>
                    <a:pt x="2736727" y="764013"/>
                    <a:pt x="2730871" y="764013"/>
                  </a:cubicBezTo>
                  <a:lnTo>
                    <a:pt x="10603" y="764013"/>
                  </a:lnTo>
                  <a:cubicBezTo>
                    <a:pt x="4747" y="764013"/>
                    <a:pt x="0" y="759266"/>
                    <a:pt x="0" y="753410"/>
                  </a:cubicBezTo>
                  <a:lnTo>
                    <a:pt x="0" y="10603"/>
                  </a:lnTo>
                  <a:cubicBezTo>
                    <a:pt x="0" y="4747"/>
                    <a:pt x="4747" y="0"/>
                    <a:pt x="1060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741474" cy="783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24575" y="4399152"/>
            <a:ext cx="2689671" cy="2415135"/>
            <a:chOff x="0" y="0"/>
            <a:chExt cx="918080" cy="824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8080" cy="824371"/>
            </a:xfrm>
            <a:custGeom>
              <a:avLst/>
              <a:gdLst/>
              <a:ahLst/>
              <a:cxnLst/>
              <a:rect r="r" b="b" t="t" l="l"/>
              <a:pathLst>
                <a:path h="824371" w="918080">
                  <a:moveTo>
                    <a:pt x="918080" y="412186"/>
                  </a:moveTo>
                  <a:lnTo>
                    <a:pt x="714880" y="824371"/>
                  </a:lnTo>
                  <a:lnTo>
                    <a:pt x="203200" y="824371"/>
                  </a:lnTo>
                  <a:lnTo>
                    <a:pt x="0" y="412186"/>
                  </a:lnTo>
                  <a:lnTo>
                    <a:pt x="203200" y="0"/>
                  </a:lnTo>
                  <a:lnTo>
                    <a:pt x="714880" y="0"/>
                  </a:lnTo>
                  <a:lnTo>
                    <a:pt x="918080" y="412186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19050"/>
              <a:ext cx="689480" cy="843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89476" y="7453217"/>
            <a:ext cx="7342580" cy="1563793"/>
            <a:chOff x="0" y="0"/>
            <a:chExt cx="2506283" cy="533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06283" cy="533778"/>
            </a:xfrm>
            <a:custGeom>
              <a:avLst/>
              <a:gdLst/>
              <a:ahLst/>
              <a:cxnLst/>
              <a:rect r="r" b="b" t="t" l="l"/>
              <a:pathLst>
                <a:path h="533778" w="2506283">
                  <a:moveTo>
                    <a:pt x="11598" y="0"/>
                  </a:moveTo>
                  <a:lnTo>
                    <a:pt x="2494685" y="0"/>
                  </a:lnTo>
                  <a:cubicBezTo>
                    <a:pt x="2501090" y="0"/>
                    <a:pt x="2506283" y="5193"/>
                    <a:pt x="2506283" y="11598"/>
                  </a:cubicBezTo>
                  <a:lnTo>
                    <a:pt x="2506283" y="522180"/>
                  </a:lnTo>
                  <a:cubicBezTo>
                    <a:pt x="2506283" y="528585"/>
                    <a:pt x="2501090" y="533778"/>
                    <a:pt x="2494685" y="533778"/>
                  </a:cubicBezTo>
                  <a:lnTo>
                    <a:pt x="11598" y="533778"/>
                  </a:lnTo>
                  <a:cubicBezTo>
                    <a:pt x="8522" y="533778"/>
                    <a:pt x="5572" y="532556"/>
                    <a:pt x="3397" y="530381"/>
                  </a:cubicBezTo>
                  <a:cubicBezTo>
                    <a:pt x="1222" y="528206"/>
                    <a:pt x="0" y="525256"/>
                    <a:pt x="0" y="522180"/>
                  </a:cubicBezTo>
                  <a:lnTo>
                    <a:pt x="0" y="11598"/>
                  </a:lnTo>
                  <a:cubicBezTo>
                    <a:pt x="0" y="8522"/>
                    <a:pt x="1222" y="5572"/>
                    <a:pt x="3397" y="3397"/>
                  </a:cubicBezTo>
                  <a:cubicBezTo>
                    <a:pt x="5572" y="1222"/>
                    <a:pt x="8522" y="0"/>
                    <a:pt x="1159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2506283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13275" y="7211926"/>
            <a:ext cx="2381235" cy="2046374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155450" y="7714715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579146" y="5072618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8" y="0"/>
                </a:lnTo>
                <a:lnTo>
                  <a:pt x="980528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12622" y="2779133"/>
            <a:ext cx="1509422" cy="850765"/>
          </a:xfrm>
          <a:custGeom>
            <a:avLst/>
            <a:gdLst/>
            <a:ahLst/>
            <a:cxnLst/>
            <a:rect r="r" b="b" t="t" l="l"/>
            <a:pathLst>
              <a:path h="850765" w="1509422">
                <a:moveTo>
                  <a:pt x="0" y="0"/>
                </a:moveTo>
                <a:lnTo>
                  <a:pt x="1509421" y="0"/>
                </a:lnTo>
                <a:lnTo>
                  <a:pt x="1509421" y="850765"/>
                </a:lnTo>
                <a:lnTo>
                  <a:pt x="0" y="8507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1158585"/>
            <a:ext cx="8510974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PLATFORM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00146" y="2561420"/>
            <a:ext cx="5876569" cy="183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The system would include cloud-based data lake to consolidate customer data.</a:t>
            </a:r>
          </a:p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Pre-built connectors to ingest data from CRM, web, mobile etc</a:t>
            </a:r>
          </a:p>
          <a:p>
            <a:pPr>
              <a:lnSpc>
                <a:spcPts val="2483"/>
              </a:lnSpc>
            </a:pPr>
          </a:p>
          <a:p>
            <a:pPr>
              <a:lnSpc>
                <a:spcPts val="2187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278959" y="4732321"/>
            <a:ext cx="6651164" cy="218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Library of analytics models (churn, targeting, propensity)</a:t>
            </a:r>
          </a:p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Real-time customer segmentation and profiling</a:t>
            </a:r>
          </a:p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User management, access controls, audit logs</a:t>
            </a:r>
          </a:p>
          <a:p>
            <a:pPr>
              <a:lnSpc>
                <a:spcPts val="2483"/>
              </a:lnSpc>
            </a:pPr>
          </a:p>
          <a:p>
            <a:pPr>
              <a:lnSpc>
                <a:spcPts val="2483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736706" y="7652275"/>
            <a:ext cx="5740009" cy="183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Easy-to-use dashboards with drill-down capabilities and APIs to activate data across marketing channels</a:t>
            </a:r>
          </a:p>
          <a:p>
            <a:pPr>
              <a:lnSpc>
                <a:spcPts val="2483"/>
              </a:lnSpc>
            </a:pPr>
          </a:p>
          <a:p>
            <a:pPr>
              <a:lnSpc>
                <a:spcPts val="2483"/>
              </a:lnSpc>
            </a:pPr>
          </a:p>
          <a:p>
            <a:pPr>
              <a:lnSpc>
                <a:spcPts val="218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871" y="6198885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9474" y="4031724"/>
            <a:ext cx="4595005" cy="4334323"/>
            <a:chOff x="0" y="0"/>
            <a:chExt cx="1210207" cy="1141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207" cy="1141550"/>
            </a:xfrm>
            <a:custGeom>
              <a:avLst/>
              <a:gdLst/>
              <a:ahLst/>
              <a:cxnLst/>
              <a:rect r="r" b="b" t="t" l="l"/>
              <a:pathLst>
                <a:path h="1141550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107853"/>
                  </a:lnTo>
                  <a:cubicBezTo>
                    <a:pt x="1210207" y="1116790"/>
                    <a:pt x="1206657" y="1125361"/>
                    <a:pt x="1200337" y="1131680"/>
                  </a:cubicBezTo>
                  <a:cubicBezTo>
                    <a:pt x="1194018" y="1138000"/>
                    <a:pt x="1185447" y="1141550"/>
                    <a:pt x="1176510" y="1141550"/>
                  </a:cubicBezTo>
                  <a:lnTo>
                    <a:pt x="33697" y="1141550"/>
                  </a:lnTo>
                  <a:cubicBezTo>
                    <a:pt x="24760" y="1141550"/>
                    <a:pt x="16189" y="1138000"/>
                    <a:pt x="9870" y="1131680"/>
                  </a:cubicBezTo>
                  <a:cubicBezTo>
                    <a:pt x="3550" y="1125361"/>
                    <a:pt x="0" y="1116790"/>
                    <a:pt x="0" y="1107853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0207" cy="116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00903" y="620157"/>
            <a:ext cx="890409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BENEFITS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62027" y="1745653"/>
            <a:ext cx="1048899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00F0D"/>
                </a:solidFill>
                <a:latin typeface="Montserrat Light"/>
              </a:rPr>
              <a:t>The benefits of this proposed platform would include: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54088" y="3875355"/>
            <a:ext cx="157787" cy="156369"/>
            <a:chOff x="0" y="0"/>
            <a:chExt cx="320400" cy="317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81480" y="3875355"/>
            <a:ext cx="1047779" cy="1124013"/>
            <a:chOff x="0" y="0"/>
            <a:chExt cx="2127600" cy="2282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46249" y="4255348"/>
            <a:ext cx="2745392" cy="36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 strike="noStrike" u="none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1480" y="5696930"/>
            <a:ext cx="4148311" cy="155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Predictive analytics to optimize targeting and personalization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6844166" y="4031724"/>
            <a:ext cx="4595005" cy="4334323"/>
            <a:chOff x="0" y="0"/>
            <a:chExt cx="1210207" cy="1141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10207" cy="1141550"/>
            </a:xfrm>
            <a:custGeom>
              <a:avLst/>
              <a:gdLst/>
              <a:ahLst/>
              <a:cxnLst/>
              <a:rect r="r" b="b" t="t" l="l"/>
              <a:pathLst>
                <a:path h="1141550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107853"/>
                  </a:lnTo>
                  <a:cubicBezTo>
                    <a:pt x="1210207" y="1116790"/>
                    <a:pt x="1206657" y="1125361"/>
                    <a:pt x="1200337" y="1131680"/>
                  </a:cubicBezTo>
                  <a:cubicBezTo>
                    <a:pt x="1194018" y="1138000"/>
                    <a:pt x="1185447" y="1141550"/>
                    <a:pt x="1176510" y="1141550"/>
                  </a:cubicBezTo>
                  <a:lnTo>
                    <a:pt x="33697" y="1141550"/>
                  </a:lnTo>
                  <a:cubicBezTo>
                    <a:pt x="24760" y="1141550"/>
                    <a:pt x="16189" y="1138000"/>
                    <a:pt x="9870" y="1131680"/>
                  </a:cubicBezTo>
                  <a:cubicBezTo>
                    <a:pt x="3550" y="1125361"/>
                    <a:pt x="0" y="1116790"/>
                    <a:pt x="0" y="1107853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210207" cy="116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58780" y="3875355"/>
            <a:ext cx="157787" cy="156369"/>
            <a:chOff x="0" y="0"/>
            <a:chExt cx="320400" cy="3175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086172" y="3875355"/>
            <a:ext cx="1047779" cy="1124013"/>
            <a:chOff x="0" y="0"/>
            <a:chExt cx="2127600" cy="2282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058780" y="4255348"/>
            <a:ext cx="2745392" cy="36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86172" y="5309836"/>
            <a:ext cx="4149499" cy="281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Unified measurement of marketing performance</a:t>
            </a:r>
          </a:p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Continuous optimization of campaigns and spend</a:t>
            </a:r>
          </a:p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Consistent customer experiences across channels</a:t>
            </a:r>
          </a:p>
          <a:p>
            <a:pPr>
              <a:lnSpc>
                <a:spcPts val="2483"/>
              </a:lnSpc>
            </a:pPr>
          </a:p>
          <a:p>
            <a:pPr>
              <a:lnSpc>
                <a:spcPts val="2483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1953521" y="4031724"/>
            <a:ext cx="4595005" cy="4334323"/>
            <a:chOff x="0" y="0"/>
            <a:chExt cx="1210207" cy="1141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10207" cy="1141550"/>
            </a:xfrm>
            <a:custGeom>
              <a:avLst/>
              <a:gdLst/>
              <a:ahLst/>
              <a:cxnLst/>
              <a:rect r="r" b="b" t="t" l="l"/>
              <a:pathLst>
                <a:path h="1141550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107853"/>
                  </a:lnTo>
                  <a:cubicBezTo>
                    <a:pt x="1210207" y="1116790"/>
                    <a:pt x="1206657" y="1125361"/>
                    <a:pt x="1200337" y="1131680"/>
                  </a:cubicBezTo>
                  <a:cubicBezTo>
                    <a:pt x="1194018" y="1138000"/>
                    <a:pt x="1185447" y="1141550"/>
                    <a:pt x="1176510" y="1141550"/>
                  </a:cubicBezTo>
                  <a:lnTo>
                    <a:pt x="33697" y="1141550"/>
                  </a:lnTo>
                  <a:cubicBezTo>
                    <a:pt x="24760" y="1141550"/>
                    <a:pt x="16189" y="1138000"/>
                    <a:pt x="9870" y="1131680"/>
                  </a:cubicBezTo>
                  <a:cubicBezTo>
                    <a:pt x="3550" y="1125361"/>
                    <a:pt x="0" y="1116790"/>
                    <a:pt x="0" y="1107853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210207" cy="116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168135" y="3875355"/>
            <a:ext cx="157787" cy="156369"/>
            <a:chOff x="0" y="0"/>
            <a:chExt cx="320400" cy="317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195527" y="3875355"/>
            <a:ext cx="1047779" cy="1124013"/>
            <a:chOff x="0" y="0"/>
            <a:chExt cx="2127600" cy="2282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247029" y="4255348"/>
            <a:ext cx="2745392" cy="36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95527" y="5309836"/>
            <a:ext cx="4149499" cy="241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Holistic customer profiles with behavioral, transactional data</a:t>
            </a:r>
          </a:p>
          <a:p>
            <a:pPr marL="388620" indent="-194310" lvl="1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Journey orchestration across marketing, sales, service</a:t>
            </a:r>
          </a:p>
          <a:p>
            <a:pPr>
              <a:lnSpc>
                <a:spcPts val="2483"/>
              </a:lnSpc>
            </a:pPr>
          </a:p>
          <a:p>
            <a:pPr>
              <a:lnSpc>
                <a:spcPts val="17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588726" y="4120401"/>
            <a:ext cx="2088157" cy="2086818"/>
            <a:chOff x="0" y="0"/>
            <a:chExt cx="3368160" cy="336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2069511" y="4580104"/>
            <a:ext cx="977057" cy="1121882"/>
          </a:xfrm>
          <a:custGeom>
            <a:avLst/>
            <a:gdLst/>
            <a:ahLst/>
            <a:cxnLst/>
            <a:rect r="r" b="b" t="t" l="l"/>
            <a:pathLst>
              <a:path h="1121882" w="977057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67689" y="4719021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360700" y="4692048"/>
            <a:ext cx="995393" cy="955577"/>
          </a:xfrm>
          <a:custGeom>
            <a:avLst/>
            <a:gdLst/>
            <a:ahLst/>
            <a:cxnLst/>
            <a:rect r="r" b="b" t="t" l="l"/>
            <a:pathLst>
              <a:path h="955577" w="995393">
                <a:moveTo>
                  <a:pt x="0" y="0"/>
                </a:moveTo>
                <a:lnTo>
                  <a:pt x="995393" y="0"/>
                </a:lnTo>
                <a:lnTo>
                  <a:pt x="995393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863887" y="4719021"/>
            <a:ext cx="1114987" cy="952807"/>
          </a:xfrm>
          <a:custGeom>
            <a:avLst/>
            <a:gdLst/>
            <a:ahLst/>
            <a:cxnLst/>
            <a:rect r="r" b="b" t="t" l="l"/>
            <a:pathLst>
              <a:path h="952807" w="111498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742983" y="4626922"/>
            <a:ext cx="831541" cy="952807"/>
          </a:xfrm>
          <a:custGeom>
            <a:avLst/>
            <a:gdLst/>
            <a:ahLst/>
            <a:cxnLst/>
            <a:rect r="r" b="b" t="t" l="l"/>
            <a:pathLst>
              <a:path h="952807" w="831541">
                <a:moveTo>
                  <a:pt x="0" y="0"/>
                </a:moveTo>
                <a:lnTo>
                  <a:pt x="831540" y="0"/>
                </a:lnTo>
                <a:lnTo>
                  <a:pt x="831540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164243" y="4675888"/>
            <a:ext cx="926844" cy="1084604"/>
          </a:xfrm>
          <a:custGeom>
            <a:avLst/>
            <a:gdLst/>
            <a:ahLst/>
            <a:cxnLst/>
            <a:rect r="r" b="b" t="t" l="l"/>
            <a:pathLst>
              <a:path h="1084604" w="92684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24041" y="7065478"/>
            <a:ext cx="2663972" cy="12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Project initiation, planning, requirements gathering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4828" y="6496315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January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15477" y="1736897"/>
            <a:ext cx="3299271" cy="28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 Bold"/>
              </a:rPr>
              <a:t>Predictive Models</a:t>
            </a: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Develop data pipelines to ingest data from all sources.</a:t>
            </a: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Build models for segmentation, churn, recommendations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4171786" y="1234409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March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56093" y="1963601"/>
            <a:ext cx="4286154" cy="156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 Bold"/>
              </a:rPr>
              <a:t>Management Dashboard</a:t>
            </a: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Set up APIs and integrations with marketing systems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39121" y="1428503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May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386668" y="6972126"/>
            <a:ext cx="4943457" cy="12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Create interactive dashbo</a:t>
            </a:r>
            <a:r>
              <a:rPr lang="en-US" sz="1800" spc="176">
                <a:solidFill>
                  <a:srgbClr val="040506"/>
                </a:solidFill>
                <a:latin typeface="Montserrat Light"/>
              </a:rPr>
              <a:t>ards with customer insights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936790" y="6422013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April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36562" y="7110864"/>
            <a:ext cx="5133634" cy="251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 Bold"/>
              </a:rPr>
              <a:t>Deployment &amp; Reports</a:t>
            </a: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Deploy platform to production.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Documents project methodology, results, recommendations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2288751" y="6522651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June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22631" y="1732674"/>
            <a:ext cx="4420347" cy="28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 Bold"/>
              </a:rPr>
              <a:t>Final Report &amp; Client Training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Blueprint for ongoing model refinement and optimization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Document best practices and train client team</a:t>
            </a:r>
          </a:p>
          <a:p>
            <a:pPr algn="ctr">
              <a:lnSpc>
                <a:spcPts val="2483"/>
              </a:lnSpc>
            </a:pPr>
          </a:p>
          <a:p>
            <a:pPr algn="ctr">
              <a:lnSpc>
                <a:spcPts val="248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4690230" y="1234409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July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170177" y="269342"/>
            <a:ext cx="623638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DELIVERABLES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87440" y="3658442"/>
            <a:ext cx="4258208" cy="4152857"/>
            <a:chOff x="0" y="0"/>
            <a:chExt cx="4378578" cy="4270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8465" cy="4270139"/>
            </a:xfrm>
            <a:custGeom>
              <a:avLst/>
              <a:gdLst/>
              <a:ahLst/>
              <a:cxnLst/>
              <a:rect r="r" b="b" t="t" l="l"/>
              <a:pathLst>
                <a:path h="4270139" w="4378465">
                  <a:moveTo>
                    <a:pt x="0" y="2135069"/>
                  </a:moveTo>
                  <a:cubicBezTo>
                    <a:pt x="0" y="955951"/>
                    <a:pt x="980202" y="0"/>
                    <a:pt x="2189233" y="0"/>
                  </a:cubicBezTo>
                  <a:cubicBezTo>
                    <a:pt x="3398264" y="0"/>
                    <a:pt x="4378465" y="955951"/>
                    <a:pt x="4378465" y="2135069"/>
                  </a:cubicBezTo>
                  <a:cubicBezTo>
                    <a:pt x="4378465" y="3314188"/>
                    <a:pt x="3398264" y="4270139"/>
                    <a:pt x="2189233" y="4270139"/>
                  </a:cubicBezTo>
                  <a:cubicBezTo>
                    <a:pt x="980202" y="4270139"/>
                    <a:pt x="0" y="3314188"/>
                    <a:pt x="0" y="213506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71827" y="1477751"/>
            <a:ext cx="6015768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80"/>
              </a:lnSpc>
              <a:spcBef>
                <a:spcPct val="0"/>
              </a:spcBef>
            </a:pPr>
            <a:r>
              <a:rPr lang="en-US" sz="6000" spc="210">
                <a:solidFill>
                  <a:srgbClr val="010101"/>
                </a:solidFill>
                <a:latin typeface="Archivo Black"/>
              </a:rPr>
              <a:t>BUDGET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28455" y="5516349"/>
            <a:ext cx="2957662" cy="61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79">
                <a:solidFill>
                  <a:srgbClr val="F2F4F5"/>
                </a:solidFill>
                <a:latin typeface="Montserrat Light Bold"/>
              </a:rPr>
              <a:t>$708,000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28887" y="7989290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357344" y="4301671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51906" y="3884838"/>
            <a:ext cx="2246916" cy="42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Resources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4166" y="4460273"/>
            <a:ext cx="4500229" cy="3261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7"/>
              </a:lnSpc>
            </a:pPr>
            <a:r>
              <a:rPr lang="en-US" sz="1712">
                <a:solidFill>
                  <a:srgbClr val="010101"/>
                </a:solidFill>
                <a:latin typeface="Montserrat Light"/>
              </a:rPr>
              <a:t>3 data scientists at </a:t>
            </a:r>
            <a:r>
              <a:rPr lang="en-US" sz="1712">
                <a:solidFill>
                  <a:srgbClr val="010101"/>
                </a:solidFill>
                <a:latin typeface="Montserrat Light Bold"/>
              </a:rPr>
              <a:t>$9,000/month </a:t>
            </a:r>
            <a:r>
              <a:rPr lang="en-US" sz="1712">
                <a:solidFill>
                  <a:srgbClr val="010101"/>
                </a:solidFill>
                <a:latin typeface="Montserrat Light"/>
              </a:rPr>
              <a:t>for 6 months</a:t>
            </a:r>
          </a:p>
          <a:p>
            <a:pPr algn="ctr">
              <a:lnSpc>
                <a:spcPts val="2397"/>
              </a:lnSpc>
            </a:pPr>
          </a:p>
          <a:p>
            <a:pPr algn="ctr">
              <a:lnSpc>
                <a:spcPts val="2397"/>
              </a:lnSpc>
            </a:pPr>
            <a:r>
              <a:rPr lang="en-US" sz="1712">
                <a:solidFill>
                  <a:srgbClr val="010101"/>
                </a:solidFill>
                <a:latin typeface="Montserrat Light"/>
              </a:rPr>
              <a:t>2 marketing</a:t>
            </a:r>
            <a:r>
              <a:rPr lang="en-US" sz="1712">
                <a:solidFill>
                  <a:srgbClr val="010101"/>
                </a:solidFill>
                <a:latin typeface="Montserrat Light"/>
              </a:rPr>
              <a:t> analysts at </a:t>
            </a:r>
            <a:r>
              <a:rPr lang="en-US" sz="1712">
                <a:solidFill>
                  <a:srgbClr val="010101"/>
                </a:solidFill>
                <a:latin typeface="Montserrat Light Bold"/>
              </a:rPr>
              <a:t>$8,000/month</a:t>
            </a:r>
            <a:r>
              <a:rPr lang="en-US" sz="1712">
                <a:solidFill>
                  <a:srgbClr val="010101"/>
                </a:solidFill>
                <a:latin typeface="Montserrat Light"/>
              </a:rPr>
              <a:t> for 6 months</a:t>
            </a:r>
          </a:p>
          <a:p>
            <a:pPr algn="ctr">
              <a:lnSpc>
                <a:spcPts val="2397"/>
              </a:lnSpc>
            </a:pPr>
          </a:p>
          <a:p>
            <a:pPr algn="ctr">
              <a:lnSpc>
                <a:spcPts val="2397"/>
              </a:lnSpc>
            </a:pPr>
            <a:r>
              <a:rPr lang="en-US" sz="1712">
                <a:solidFill>
                  <a:srgbClr val="010101"/>
                </a:solidFill>
                <a:latin typeface="Montserrat Light"/>
              </a:rPr>
              <a:t>5 Developers to build the system software at </a:t>
            </a:r>
            <a:r>
              <a:rPr lang="en-US" sz="1712">
                <a:solidFill>
                  <a:srgbClr val="010101"/>
                </a:solidFill>
                <a:latin typeface="Montserrat Light Bold"/>
              </a:rPr>
              <a:t>$5,000/month</a:t>
            </a:r>
            <a:r>
              <a:rPr lang="en-US" sz="1712">
                <a:solidFill>
                  <a:srgbClr val="010101"/>
                </a:solidFill>
                <a:latin typeface="Montserrat Light"/>
              </a:rPr>
              <a:t> for 6 months</a:t>
            </a:r>
          </a:p>
          <a:p>
            <a:pPr algn="ctr">
              <a:lnSpc>
                <a:spcPts val="2397"/>
              </a:lnSpc>
            </a:pPr>
          </a:p>
          <a:p>
            <a:pPr algn="ctr">
              <a:lnSpc>
                <a:spcPts val="2397"/>
              </a:lnSpc>
            </a:pPr>
          </a:p>
          <a:p>
            <a:pPr algn="ctr">
              <a:lnSpc>
                <a:spcPts val="2397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126021" y="2950316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79712" y="3868361"/>
            <a:ext cx="3640846" cy="42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Infrastructure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80145" y="4450748"/>
            <a:ext cx="3439980" cy="284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Cloud services for data pipeline, storage, compute: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$60,000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Database licenses and support: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$50,000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Training Program: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 $20,000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440983" y="2950316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56254" y="7902931"/>
            <a:ext cx="2246916" cy="42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Software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14310" y="8511670"/>
            <a:ext cx="4730802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Customer data platform license: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$120,000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BI dashboard platform license: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$50,000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4630369" y="7057944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80898" y="9607998"/>
            <a:ext cx="417719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** +Fees and Operations costs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DAFvr5UT4BI</dc:identifier>
  <dcterms:modified xsi:type="dcterms:W3CDTF">2011-08-01T06:04:30Z</dcterms:modified>
  <cp:revision>1</cp:revision>
  <dc:title>www.ROHITCONSULTING.com</dc:title>
</cp:coreProperties>
</file>